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27"/>
  </p:notesMasterIdLst>
  <p:sldIdLst>
    <p:sldId id="256" r:id="rId2"/>
    <p:sldId id="257" r:id="rId3"/>
    <p:sldId id="258" r:id="rId4"/>
    <p:sldId id="270" r:id="rId5"/>
    <p:sldId id="271" r:id="rId6"/>
    <p:sldId id="272" r:id="rId7"/>
    <p:sldId id="261" r:id="rId8"/>
    <p:sldId id="262" r:id="rId9"/>
    <p:sldId id="273" r:id="rId10"/>
    <p:sldId id="274" r:id="rId11"/>
    <p:sldId id="279" r:id="rId12"/>
    <p:sldId id="264" r:id="rId13"/>
    <p:sldId id="259" r:id="rId14"/>
    <p:sldId id="275" r:id="rId15"/>
    <p:sldId id="276" r:id="rId16"/>
    <p:sldId id="277" r:id="rId17"/>
    <p:sldId id="278" r:id="rId18"/>
    <p:sldId id="280" r:id="rId19"/>
    <p:sldId id="281" r:id="rId20"/>
    <p:sldId id="285" r:id="rId21"/>
    <p:sldId id="284" r:id="rId22"/>
    <p:sldId id="282" r:id="rId23"/>
    <p:sldId id="283" r:id="rId24"/>
    <p:sldId id="268" r:id="rId25"/>
    <p:sldId id="269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66" autoAdjust="0"/>
    <p:restoredTop sz="94660"/>
  </p:normalViewPr>
  <p:slideViewPr>
    <p:cSldViewPr>
      <p:cViewPr varScale="1">
        <p:scale>
          <a:sx n="87" d="100"/>
          <a:sy n="87" d="100"/>
        </p:scale>
        <p:origin x="1622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CBD4FA-387D-4689-AAD4-807A00F3ED70}" type="datetimeFigureOut">
              <a:rPr lang="en-US" smtClean="0"/>
              <a:t>6/25/2024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F0350-1269-490C-8318-18E37D6FAB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F0350-1269-490C-8318-18E37D6FAB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644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F08D0-B2B1-4AD5-9E01-F2795D115E98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544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4108A-6D1A-4AC8-82BD-65E05724E6D5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89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93FAD-2DF1-4E2D-BFC4-EBC4E27146F7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30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D4528-AA2B-4D01-88F7-3992DE510389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21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FADDF-001F-4BA0-974E-FD0DDAF7481D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98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BA3FB-DFF7-4CC8-AC9F-7AAF6BEDEEBB}" type="datetime1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33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089DE-7F85-417A-ADA7-0F408918FC9A}" type="datetime1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9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CC414-8C5F-4542-9C20-0D32006DB00E}" type="datetime1">
              <a:rPr lang="en-US" smtClean="0"/>
              <a:t>6/25/2024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27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D2B5B-6A94-4885-BE4B-5EB4C75BB8BB}" type="datetime1">
              <a:rPr lang="en-US" smtClean="0"/>
              <a:t>6/25/2024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0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ADFE790-6D74-4EC5-BE1A-C4E99D0B387D}" type="datetime1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65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287F4-BFED-4FCF-B812-687476549631}" type="datetime1">
              <a:rPr lang="en-US" smtClean="0"/>
              <a:t>6/25/2024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7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0FA73F9-50D9-4F2A-A8AB-B559B9CD5957}" type="datetime1">
              <a:rPr lang="en-US" smtClean="0"/>
              <a:t>6/25/2024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36F1B24-1D45-4AC4-84A0-36D70282F9F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076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1017141"/>
            <a:ext cx="1154162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990600" y="355431"/>
            <a:ext cx="845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Times New Roman" pitchFamily="18" charset="0"/>
                <a:cs typeface="Times New Roman" pitchFamily="18" charset="0"/>
              </a:rPr>
              <a:t>DR. N.G.P. INSTITUTE OF TECHNOLOGY 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81200" y="838200"/>
            <a:ext cx="701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(An Autonomous Institution)</a:t>
            </a:r>
          </a:p>
          <a:p>
            <a:pPr algn="ctr"/>
            <a:r>
              <a:rPr lang="en-US" dirty="0">
                <a:latin typeface="Times New Roman" pitchFamily="18" charset="0"/>
                <a:cs typeface="Times New Roman" pitchFamily="18" charset="0"/>
              </a:rPr>
              <a:t>Approved by AICTE, New Delhi &amp; Affiliated to Anna University, Chennai Recognized by UGC &amp; Accredited by NAAC with A+ Grade and NBA (BME, CSE, ECE, EEE and Mechanical)</a:t>
            </a:r>
          </a:p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2438400"/>
            <a:ext cx="876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DEPARTMENT OF ELECTRONICS AND COMMUNICATION ENGINEERING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ctr"/>
            <a:endParaRPr lang="en-US" dirty="0"/>
          </a:p>
          <a:p>
            <a:pPr algn="ctr"/>
            <a:r>
              <a:rPr lang="en-US" sz="18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ACADEMIC YEAR 2023 - 24 [EVEN SEM]</a:t>
            </a:r>
          </a:p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1000" y="35769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Track Rover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14800" y="4494074"/>
            <a:ext cx="4800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 :</a:t>
            </a:r>
          </a:p>
          <a:p>
            <a:endParaRPr lang="en-US" dirty="0"/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BALUSAMY V             (710722106019)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BHAVADHARINI M     (710722106020)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DHANUSRI M              (710722106028)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HARINAA D                 (710722106046)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4572000"/>
            <a:ext cx="381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GUIDED BY 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DR.R.PADMAVATHY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(ASSISTANT PROFESSOR)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CCD663-BBA4-E896-949B-5D0ED3D2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E45D-01B8-33EC-4840-BE550FB5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4800"/>
            <a:ext cx="7543800" cy="1069757"/>
          </a:xfrm>
        </p:spPr>
        <p:txBody>
          <a:bodyPr>
            <a:normAutofit/>
          </a:bodyPr>
          <a:lstStyle/>
          <a:p>
            <a:pPr algn="ctr"/>
            <a:r>
              <a:rPr lang="en-IN" sz="4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WORK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5FCAF-409D-6B19-4BB4-1D80CBD5D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445A72-2160-8843-0276-15E2D73BF821}"/>
              </a:ext>
            </a:extLst>
          </p:cNvPr>
          <p:cNvSpPr txBox="1"/>
          <p:nvPr/>
        </p:nvSpPr>
        <p:spPr>
          <a:xfrm>
            <a:off x="762000" y="1981200"/>
            <a:ext cx="75438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line follower robot utilizes an ESP32 microcontroller board coupled with two IR sensors and an L298N motor driver.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IR sensors detect the black line on a contrasting surface, guiding the robot's movement.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L298N motor driver controls two DC motors, enabling precise adjustments to maintain alignment with the track.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setup ensures accurate and efficient navigation along predefined  paths, making it suitable for educational and hobbyist projects in robotics.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982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EE5ED-97DF-05F2-4E08-B3A8A7F67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b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0EB51-1E5C-69E3-4000-FCBE212C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40FD7D65-6623-EB48-325B-BE3E7B59D1F9}"/>
              </a:ext>
            </a:extLst>
          </p:cNvPr>
          <p:cNvSpPr/>
          <p:nvPr/>
        </p:nvSpPr>
        <p:spPr>
          <a:xfrm>
            <a:off x="2270825" y="3087535"/>
            <a:ext cx="1236133" cy="125665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4710114-3CCA-6AB2-D216-6B87398B3EB0}"/>
              </a:ext>
            </a:extLst>
          </p:cNvPr>
          <p:cNvSpPr/>
          <p:nvPr/>
        </p:nvSpPr>
        <p:spPr>
          <a:xfrm>
            <a:off x="4023425" y="3087535"/>
            <a:ext cx="1607044" cy="125666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L298N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8A0A898-C85C-B660-F4E7-93AB63E13EA6}"/>
              </a:ext>
            </a:extLst>
          </p:cNvPr>
          <p:cNvSpPr/>
          <p:nvPr/>
        </p:nvSpPr>
        <p:spPr>
          <a:xfrm>
            <a:off x="4179880" y="4764325"/>
            <a:ext cx="1473376" cy="80519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IR Sensor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1BB700B3-70D3-D910-E049-0A65AC00F352}"/>
              </a:ext>
            </a:extLst>
          </p:cNvPr>
          <p:cNvSpPr/>
          <p:nvPr/>
        </p:nvSpPr>
        <p:spPr>
          <a:xfrm>
            <a:off x="6276870" y="5283058"/>
            <a:ext cx="1370471" cy="9358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IR Sensor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0263017-2B7E-2D8E-64ED-D1F852883153}"/>
              </a:ext>
            </a:extLst>
          </p:cNvPr>
          <p:cNvSpPr/>
          <p:nvPr/>
        </p:nvSpPr>
        <p:spPr>
          <a:xfrm>
            <a:off x="6155266" y="3182273"/>
            <a:ext cx="1769534" cy="53665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Left Motor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C0E40FB1-DB4C-5BF7-F0B7-B125637E1817}"/>
              </a:ext>
            </a:extLst>
          </p:cNvPr>
          <p:cNvSpPr/>
          <p:nvPr/>
        </p:nvSpPr>
        <p:spPr>
          <a:xfrm>
            <a:off x="6183034" y="3807425"/>
            <a:ext cx="1688113" cy="61138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Right Motor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D10D1B8-B254-AF3B-DBEC-D0A2F27AB920}"/>
              </a:ext>
            </a:extLst>
          </p:cNvPr>
          <p:cNvSpPr/>
          <p:nvPr/>
        </p:nvSpPr>
        <p:spPr>
          <a:xfrm>
            <a:off x="2694158" y="1566051"/>
            <a:ext cx="2726267" cy="4317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Supply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13241F7C-7D90-67DB-8EC3-99357B63134C}"/>
              </a:ext>
            </a:extLst>
          </p:cNvPr>
          <p:cNvSpPr/>
          <p:nvPr/>
        </p:nvSpPr>
        <p:spPr>
          <a:xfrm>
            <a:off x="3506958" y="3566143"/>
            <a:ext cx="516467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28DAE2F0-C064-8F9C-CD1F-6DBE9FCC1407}"/>
              </a:ext>
            </a:extLst>
          </p:cNvPr>
          <p:cNvSpPr/>
          <p:nvPr/>
        </p:nvSpPr>
        <p:spPr>
          <a:xfrm>
            <a:off x="5622743" y="3298202"/>
            <a:ext cx="516467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B50F85F4-7275-608A-324A-B5986C5EAA74}"/>
              </a:ext>
            </a:extLst>
          </p:cNvPr>
          <p:cNvSpPr/>
          <p:nvPr/>
        </p:nvSpPr>
        <p:spPr>
          <a:xfrm>
            <a:off x="5622744" y="3960717"/>
            <a:ext cx="546980" cy="304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414B52C-B03D-48D9-C1A9-503EDB78B34E}"/>
              </a:ext>
            </a:extLst>
          </p:cNvPr>
          <p:cNvCxnSpPr>
            <a:cxnSpLocks/>
          </p:cNvCxnSpPr>
          <p:nvPr/>
        </p:nvCxnSpPr>
        <p:spPr>
          <a:xfrm>
            <a:off x="2660292" y="2390836"/>
            <a:ext cx="2726266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04DCAB3-683B-8E08-F6D6-EAA57599D71F}"/>
              </a:ext>
            </a:extLst>
          </p:cNvPr>
          <p:cNvCxnSpPr>
            <a:cxnSpLocks/>
          </p:cNvCxnSpPr>
          <p:nvPr/>
        </p:nvCxnSpPr>
        <p:spPr>
          <a:xfrm>
            <a:off x="2660292" y="2390836"/>
            <a:ext cx="0" cy="696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5477C39-298B-D579-0D66-98A779DD9979}"/>
              </a:ext>
            </a:extLst>
          </p:cNvPr>
          <p:cNvCxnSpPr>
            <a:cxnSpLocks/>
          </p:cNvCxnSpPr>
          <p:nvPr/>
        </p:nvCxnSpPr>
        <p:spPr>
          <a:xfrm>
            <a:off x="5386558" y="2390836"/>
            <a:ext cx="0" cy="696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7A6443A-EC97-6339-BE85-F994FA444B90}"/>
              </a:ext>
            </a:extLst>
          </p:cNvPr>
          <p:cNvCxnSpPr>
            <a:stCxn id="56" idx="2"/>
          </p:cNvCxnSpPr>
          <p:nvPr/>
        </p:nvCxnSpPr>
        <p:spPr>
          <a:xfrm flipH="1">
            <a:off x="4057291" y="1997849"/>
            <a:ext cx="1" cy="3929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2B3CA4E-BD54-8865-1938-8D187261F24D}"/>
              </a:ext>
            </a:extLst>
          </p:cNvPr>
          <p:cNvCxnSpPr>
            <a:cxnSpLocks/>
          </p:cNvCxnSpPr>
          <p:nvPr/>
        </p:nvCxnSpPr>
        <p:spPr>
          <a:xfrm flipV="1">
            <a:off x="2804915" y="4344194"/>
            <a:ext cx="0" cy="8227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3820012B-8274-93AB-E00D-A1F379D434A5}"/>
              </a:ext>
            </a:extLst>
          </p:cNvPr>
          <p:cNvCxnSpPr>
            <a:cxnSpLocks/>
            <a:endCxn id="52" idx="1"/>
          </p:cNvCxnSpPr>
          <p:nvPr/>
        </p:nvCxnSpPr>
        <p:spPr>
          <a:xfrm>
            <a:off x="2804915" y="5166923"/>
            <a:ext cx="137496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AE31161-31CE-434E-9FBD-1D1F51A9B248}"/>
              </a:ext>
            </a:extLst>
          </p:cNvPr>
          <p:cNvCxnSpPr>
            <a:cxnSpLocks/>
            <a:stCxn id="53" idx="1"/>
          </p:cNvCxnSpPr>
          <p:nvPr/>
        </p:nvCxnSpPr>
        <p:spPr>
          <a:xfrm flipH="1" flipV="1">
            <a:off x="2468851" y="5750970"/>
            <a:ext cx="3808019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C5BA709-717A-6B52-B01F-014683C1667C}"/>
              </a:ext>
            </a:extLst>
          </p:cNvPr>
          <p:cNvCxnSpPr>
            <a:cxnSpLocks/>
          </p:cNvCxnSpPr>
          <p:nvPr/>
        </p:nvCxnSpPr>
        <p:spPr>
          <a:xfrm flipV="1">
            <a:off x="2468851" y="4344194"/>
            <a:ext cx="0" cy="1406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AFD3EDD6-99CA-30EA-A1B1-5A0AB2244742}"/>
              </a:ext>
            </a:extLst>
          </p:cNvPr>
          <p:cNvSpPr/>
          <p:nvPr/>
        </p:nvSpPr>
        <p:spPr>
          <a:xfrm>
            <a:off x="5622743" y="1566051"/>
            <a:ext cx="2786620" cy="33143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491BFC0-683D-7B34-C3E5-114DC610523C}"/>
              </a:ext>
            </a:extLst>
          </p:cNvPr>
          <p:cNvSpPr/>
          <p:nvPr/>
        </p:nvSpPr>
        <p:spPr>
          <a:xfrm>
            <a:off x="5444945" y="1675675"/>
            <a:ext cx="3190175" cy="212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48DFC97-7A59-D72A-A2F2-7E2DEB250B60}"/>
              </a:ext>
            </a:extLst>
          </p:cNvPr>
          <p:cNvSpPr/>
          <p:nvPr/>
        </p:nvSpPr>
        <p:spPr>
          <a:xfrm>
            <a:off x="457200" y="1713242"/>
            <a:ext cx="2199575" cy="1917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158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AutoShape 2" descr="blob:https://web.whatsapp.com/8a1b10eb-e556-4ce3-aaa0-c9cbb579665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5848290"/>
            <a:ext cx="746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Fig. Circuit diagram of Line Follower using ESP32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58370-6F6C-BAA0-A805-0725D9C44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1F969-DA53-7C55-E32D-9B3608273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875" y="1828801"/>
            <a:ext cx="6442725" cy="39623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0837BD-4347-DFF8-5A72-9A5DA347E412}"/>
              </a:ext>
            </a:extLst>
          </p:cNvPr>
          <p:cNvSpPr txBox="1"/>
          <p:nvPr/>
        </p:nvSpPr>
        <p:spPr>
          <a:xfrm>
            <a:off x="1981200" y="665897"/>
            <a:ext cx="5562600" cy="754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DIAGRAM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0288"/>
            <a:ext cx="8229600" cy="66751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HARDWARE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COMPONENTS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2133600"/>
            <a:ext cx="6781800" cy="23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ESP32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Motor driver (e.g., L298N) to control the motors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Infrared (IR) sensors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Chassis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DC motors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8C6A38-AF53-BC56-D93B-72742FB3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735C0-954E-60BB-1CAC-6172E4C1D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DESCRIPTION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F56C5-8D7C-9AE5-6FFA-9E0B241E5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FE67DA-851B-C2DB-B724-66FAB3EB4D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6" r="11371"/>
          <a:stretch/>
        </p:blipFill>
        <p:spPr>
          <a:xfrm>
            <a:off x="6172200" y="2339067"/>
            <a:ext cx="2590800" cy="3147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7456A9-B10F-5A96-CC74-8FC8861EE1FF}"/>
              </a:ext>
            </a:extLst>
          </p:cNvPr>
          <p:cNvSpPr txBox="1"/>
          <p:nvPr/>
        </p:nvSpPr>
        <p:spPr>
          <a:xfrm>
            <a:off x="533400" y="1737362"/>
            <a:ext cx="541020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ESP32 is a powerful microcontroller module developed by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Espressif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Systems, featuring dual-core processors running at up to 240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MHz.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includes built-in Wi-Fi and Bluetooth connectivity, making it suitable for IoT applications.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sample memory and efficient power management, the ESP32 is widely used in projects requiring robust wireless communication and advanced processing capabilities.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13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5D63EC-1F8A-1DFF-FE7F-1B98A1406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808038"/>
            <a:ext cx="8325409" cy="52419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EB25F-3EE0-0331-A5D8-F8505BC18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57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4BC1-A4EE-4D99-91AA-853E301F2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693" y="457200"/>
            <a:ext cx="7543800" cy="899161"/>
          </a:xfrm>
        </p:spPr>
        <p:txBody>
          <a:bodyPr>
            <a:normAutofit/>
          </a:bodyPr>
          <a:lstStyle/>
          <a:p>
            <a:pPr algn="ctr"/>
            <a:r>
              <a:rPr lang="en-IN" sz="4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AC065-D433-78A9-5BDB-53947C822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4511041" cy="440266"/>
          </a:xfrm>
        </p:spPr>
        <p:txBody>
          <a:bodyPr>
            <a:normAutofit fontScale="92500" lnSpcReduction="20000"/>
          </a:bodyPr>
          <a:lstStyle/>
          <a:p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L298N MOTOR DRIVER 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F28F9-D11A-C2C6-4DAE-44B72F4C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2" descr="Interfacing L298N H-bridge motor driver with raspberry pi | by Sharad Rawat  | Medium">
            <a:extLst>
              <a:ext uri="{FF2B5EF4-FFF2-40B4-BE49-F238E27FC236}">
                <a16:creationId xmlns:a16="http://schemas.microsoft.com/office/drawing/2014/main" id="{2CF5499A-A783-E14E-2D33-2A7819096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3134" y="2286000"/>
            <a:ext cx="3521655" cy="3352800"/>
          </a:xfrm>
          <a:prstGeom prst="rect">
            <a:avLst/>
          </a:prstGeom>
          <a:solidFill>
            <a:schemeClr val="bg1">
              <a:alpha val="41000"/>
            </a:schemeClr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560206-CDE5-AE1A-732B-EABF07B271FB}"/>
              </a:ext>
            </a:extLst>
          </p:cNvPr>
          <p:cNvSpPr txBox="1"/>
          <p:nvPr/>
        </p:nvSpPr>
        <p:spPr>
          <a:xfrm>
            <a:off x="822959" y="2590800"/>
            <a:ext cx="435864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L298N is a dual H-Bridge motor driver which allows speed and direction control of two DC motors at the same time.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module can drive DC motors that have voltages between 5 and 35V, with a peak current up to 2A.</a:t>
            </a:r>
          </a:p>
        </p:txBody>
      </p:sp>
    </p:spTree>
    <p:extLst>
      <p:ext uri="{BB962C8B-B14F-4D97-AF65-F5344CB8AC3E}">
        <p14:creationId xmlns:p14="http://schemas.microsoft.com/office/powerpoint/2010/main" val="580156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3DB23-6357-7A76-72ED-61CE7933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987" y="539325"/>
            <a:ext cx="8092440" cy="899161"/>
          </a:xfrm>
        </p:spPr>
        <p:txBody>
          <a:bodyPr/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DESCRIPTION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65E06-DA5A-FD9C-615A-FF693A63A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987" y="2133600"/>
            <a:ext cx="2910841" cy="516466"/>
          </a:xfrm>
        </p:spPr>
        <p:txBody>
          <a:bodyPr>
            <a:normAutofit lnSpcReduction="10000"/>
          </a:bodyPr>
          <a:lstStyle/>
          <a:p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 SENSOR: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E6673-3BA0-F31F-DDBA-7557C5631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DA4CBA-9E16-771F-7F43-1747450DF464}"/>
              </a:ext>
            </a:extLst>
          </p:cNvPr>
          <p:cNvSpPr txBox="1"/>
          <p:nvPr/>
        </p:nvSpPr>
        <p:spPr>
          <a:xfrm>
            <a:off x="685800" y="3023149"/>
            <a:ext cx="54864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line follower consists of an infrared light sensor and an infrared LED.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works by illuminating a surface with infrared light; the sensor then picks up the reflected infrared radiation and, based on its intensity, determines the reflectivity of the surface in question.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DABC2B-2E90-C7FA-5E84-DBEBE8D22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87" r="2444" b="3442"/>
          <a:stretch/>
        </p:blipFill>
        <p:spPr>
          <a:xfrm rot="5400000">
            <a:off x="5564555" y="2880283"/>
            <a:ext cx="3882271" cy="236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63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6AFD-C747-A52B-EA45-BA953C18F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57200"/>
            <a:ext cx="8168640" cy="975361"/>
          </a:xfrm>
        </p:spPr>
        <p:txBody>
          <a:bodyPr/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DESCRIPTION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1DCFE5-A584-CA1D-73A8-DC0A9EE10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3426" y="2753527"/>
            <a:ext cx="2705334" cy="269009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739CDF-F087-389D-7EF5-4B6A7CF16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74F263-5DF4-7218-86F0-D28C15DA49BB}"/>
              </a:ext>
            </a:extLst>
          </p:cNvPr>
          <p:cNvSpPr txBox="1"/>
          <p:nvPr/>
        </p:nvSpPr>
        <p:spPr>
          <a:xfrm>
            <a:off x="838200" y="2703255"/>
            <a:ext cx="5334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12V DC Motor – 200RPM can be used in all-terrain robots and a variety of robotic applications.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motors have a 3 mm threaded drill hole in the middle of the shaft thus making it simple to connect it to the wheels or any other mechanical assembly.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4F514F-5856-3F72-D629-1490191CE9D7}"/>
              </a:ext>
            </a:extLst>
          </p:cNvPr>
          <p:cNvSpPr txBox="1"/>
          <p:nvPr/>
        </p:nvSpPr>
        <p:spPr>
          <a:xfrm>
            <a:off x="838200" y="1908378"/>
            <a:ext cx="45720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DC Motor: </a:t>
            </a:r>
            <a:endParaRPr lang="en-IN" sz="2600" b="1" dirty="0"/>
          </a:p>
        </p:txBody>
      </p:sp>
    </p:spTree>
    <p:extLst>
      <p:ext uri="{BB962C8B-B14F-4D97-AF65-F5344CB8AC3E}">
        <p14:creationId xmlns:p14="http://schemas.microsoft.com/office/powerpoint/2010/main" val="3519637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14103-82E7-17E8-BF9C-2E7DE2C51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72439"/>
            <a:ext cx="7543800" cy="822961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D835A-4C31-D18A-B05C-644508D03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19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26F51B6-EAAF-C58C-AAEF-258C85AEB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857438"/>
            <a:ext cx="4419600" cy="4022725"/>
          </a:xfrm>
        </p:spPr>
      </p:pic>
    </p:spTree>
    <p:extLst>
      <p:ext uri="{BB962C8B-B14F-4D97-AF65-F5344CB8AC3E}">
        <p14:creationId xmlns:p14="http://schemas.microsoft.com/office/powerpoint/2010/main" val="2948455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5488"/>
            <a:ext cx="8229600" cy="66751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AGENDA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1832550"/>
            <a:ext cx="8003931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 Paper Explanation.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Literature Survey.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Problem Identification.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Objective.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Proposed Work.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Block Diagram.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Circuit Diagram.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Description.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References.</a:t>
            </a:r>
          </a:p>
        </p:txBody>
      </p:sp>
      <p:pic>
        <p:nvPicPr>
          <p:cNvPr id="5122" name="Picture 2" descr="Line Follower Robot using Raspberry Pi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38800" y="2971800"/>
            <a:ext cx="2898304" cy="2077861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323664-FE62-2D2A-4E65-B5BBDAE54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E9939E-1BDD-B3E1-38F2-580D490F1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28AF2-71FC-995D-92A2-BB805EE3A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582" y="609600"/>
            <a:ext cx="3238781" cy="54487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0BD3F6-0FF1-093D-1442-8AD7B0FD5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83" y="685800"/>
            <a:ext cx="4583017" cy="537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274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4063D-DFD5-CD03-B3D5-CB4562481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A937EC-7B2B-CF4E-5689-E8202EBEC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21</a:t>
            </a:fld>
            <a:endParaRPr lang="en-US"/>
          </a:p>
        </p:txBody>
      </p:sp>
      <p:pic>
        <p:nvPicPr>
          <p:cNvPr id="3" name="WhatsApp Video 2024-06-25 at 9.06.24 PM">
            <a:hlinkClick r:id="" action="ppaction://media"/>
            <a:extLst>
              <a:ext uri="{FF2B5EF4-FFF2-40B4-BE49-F238E27FC236}">
                <a16:creationId xmlns:a16="http://schemas.microsoft.com/office/drawing/2014/main" id="{E5BF1EAF-2CDB-554D-7DD6-C742C23DCB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2824"/>
          <a:stretch/>
        </p:blipFill>
        <p:spPr>
          <a:xfrm>
            <a:off x="3200400" y="1905000"/>
            <a:ext cx="2576072" cy="389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20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DE29B-9C5D-0562-D249-78F5358A5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AND INFERENCE</a:t>
            </a:r>
            <a:br>
              <a:rPr lang="en-IN" sz="48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71ABC-CBF5-1351-76DC-7B6BA66E0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7A6592-AEFC-F7AA-8B37-0C24D8A8B3A2}"/>
              </a:ext>
            </a:extLst>
          </p:cNvPr>
          <p:cNvSpPr txBox="1"/>
          <p:nvPr/>
        </p:nvSpPr>
        <p:spPr>
          <a:xfrm>
            <a:off x="762000" y="1981200"/>
            <a:ext cx="7848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line follower robot utilizing an ESP32 microcontroller successfully navigated a predefined path marked by a contrasting line, consistently adjusting its movement to stay on track.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infrared sensors accurately detected the line, and the ESP32 effectively processed this data to control the motors, ensuring smooth and responsive navigation even around curves and sharp turns.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indicates that the ESP32, combined with well-calibrated sensors and efficient motor control algorithms, can reliably manage real-time adjustments for precise line following, highlighting its potential for applications in automated systems and robotics.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575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BF15C-D717-4875-77DF-CC65D909C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606643"/>
            <a:ext cx="7543800" cy="1450757"/>
          </a:xfrm>
        </p:spPr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22469-7EBB-E0AA-167A-ED9E20C3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A36F1B24-1D45-4AC4-84A0-36D70282F9F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23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BF6E88-DF1D-AF5A-B3FE-AD08EF711332}"/>
              </a:ext>
            </a:extLst>
          </p:cNvPr>
          <p:cNvSpPr txBox="1"/>
          <p:nvPr/>
        </p:nvSpPr>
        <p:spPr>
          <a:xfrm>
            <a:off x="609599" y="2057400"/>
            <a:ext cx="807720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line follower robot powered by the ESP32 microcontroller proved to be a reliable and efficient system for autonomous navigation along a predefined path. 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combination of accurate infrared sensors, responsive motor control, and the ESP32's processing capabilities allowed the robot to follow the line smoothly and handle various track conditions effectively.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demonstrates the ESP32's suitability for real-time control applications in robotics, showcasing its potential for use in automated systems and industrial automation where precise and autonomous movement is required.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884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1143000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828800"/>
            <a:ext cx="8305800" cy="4800600"/>
          </a:xfrm>
        </p:spPr>
        <p:txBody>
          <a:bodyPr>
            <a:normAutofit fontScale="32500" lnSpcReduction="2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Harold Murcia et al,” 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 Line Follower Robot for Robotic Competition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Purposes”.Springer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– Robotic Competition Purposes, Vol 10 Pages – 464-474 (2018).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[2] Daito Sakai et al, 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“Leader–Follower Navigation in Obstacle </a:t>
            </a:r>
            <a:r>
              <a:rPr lang="en-US" sz="55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Environments</a:t>
            </a:r>
            <a:r>
              <a:rPr lang="en-US" sz="55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5500" spc="-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While</a:t>
            </a:r>
            <a:r>
              <a:rPr lang="en-US" sz="5500" spc="-2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55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Preserving 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Connectivity Without</a:t>
            </a:r>
            <a:r>
              <a:rPr lang="en-US" sz="5500" spc="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Transmission” IEEE (2018).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Prajoona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Valsalan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al,</a:t>
            </a:r>
            <a:r>
              <a:rPr lang="en-US" sz="55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“Implementation</a:t>
            </a:r>
            <a:r>
              <a:rPr lang="en-US" sz="5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 an Emergency Indicating Line Follower and Obstacle Avoiding Robot” IEEE (2019).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[4] Satyam Tayal et al, “Line Follower Robot: Design and Hardware Application” ICRITO (2020).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Sepehr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Saadatrnand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et al, “Autonomous Control of a Line Follower Robot Using a Q-</a:t>
            </a:r>
            <a:r>
              <a:rPr lang="en-US" sz="55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Leaming</a:t>
            </a:r>
            <a:r>
              <a:rPr lang="en-US" sz="5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Controller” IEEE (2020).</a:t>
            </a:r>
            <a:endParaRPr lang="en-IN" sz="55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6E9C90-B1F7-03EB-EACD-EE65E705D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2600" y="2438400"/>
            <a:ext cx="6172200" cy="1676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THANK YOU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B48F2B-C4DC-A08A-D988-296944838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25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BAAA46-6346-4FF5-4C35-C397CCB157BE}"/>
              </a:ext>
            </a:extLst>
          </p:cNvPr>
          <p:cNvSpPr/>
          <p:nvPr/>
        </p:nvSpPr>
        <p:spPr>
          <a:xfrm>
            <a:off x="457200" y="1676400"/>
            <a:ext cx="80772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27888"/>
            <a:ext cx="8229600" cy="51511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" y="1905000"/>
            <a:ext cx="7620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Line Follower Robot  is capable of following a line, just by using pair of sensor and motors. 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Line-sensing robots (sometimes called line-following robots) move autonomously by following a line, typically one drawn on the ground underneath the robot.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 early robotics, line following was a way of allowing robots to move autonomously. 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primary goal is for the robot to follow a line accurately and reach its destination without deviating from the path.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BB86F7-A702-440A-20BA-981236938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05E8-D5DC-E7AC-9871-89119C3D5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457200"/>
            <a:ext cx="7543801" cy="899161"/>
          </a:xfrm>
        </p:spPr>
        <p:txBody>
          <a:bodyPr>
            <a:normAutofit/>
          </a:bodyPr>
          <a:lstStyle/>
          <a:p>
            <a:r>
              <a:rPr lang="en-IN" sz="43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 PAPER EXPLANATION</a:t>
            </a:r>
            <a:endParaRPr lang="en-IN" sz="43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3A90C-F82F-15E8-788D-17E25FC7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0D8488-976F-80D5-4241-F44FAA6B0E91}"/>
              </a:ext>
            </a:extLst>
          </p:cNvPr>
          <p:cNvSpPr txBox="1"/>
          <p:nvPr/>
        </p:nvSpPr>
        <p:spPr>
          <a:xfrm>
            <a:off x="381000" y="5663625"/>
            <a:ext cx="876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Source Paper-2019</a:t>
            </a:r>
            <a:r>
              <a:rPr lang="en-US" sz="1600" dirty="0"/>
              <a:t> “Implementation of an Emergency Indicating Line Follower and Obstacle Avoiding Robot”. (IEEE), pp. 479-482, </a:t>
            </a:r>
            <a:r>
              <a:rPr lang="en-US" sz="1600" dirty="0" err="1"/>
              <a:t>doi</a:t>
            </a:r>
            <a:r>
              <a:rPr lang="en-US" sz="1600" dirty="0"/>
              <a:t>: 10.1109/SSD.2019.88932 41</a:t>
            </a:r>
            <a:r>
              <a:rPr lang="en-IN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FAAD1-B17B-2B8E-4E65-329E7B4C76F5}"/>
              </a:ext>
            </a:extLst>
          </p:cNvPr>
          <p:cNvSpPr txBox="1"/>
          <p:nvPr/>
        </p:nvSpPr>
        <p:spPr>
          <a:xfrm>
            <a:off x="380999" y="1839248"/>
            <a:ext cx="8229601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and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Functionality:The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robot follows a path using infrared              sensors and avoids obstacles with ultrasonic sensors, rerouting when necessary and returning to the path once clear.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Emergency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Indication:If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robot gets stuck, deviates, or stops, it uses a GSM module to call a saved number for emergency notification.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Calibration:The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 was tested for obstacle bypass time, showing a 10-second increase for every 5 cm of obstacle length at a constant speed.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Optimal Speed and Sensor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Limitations:The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optimal speed for obstacle avoidance is 150 mm/s; exceeding this speed results in inadequate line sensor response, causing increased path tracking time.   </a:t>
            </a: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308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A871D-BA49-20C5-5651-561904E1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85800"/>
            <a:ext cx="8763000" cy="914400"/>
          </a:xfrm>
        </p:spPr>
        <p:txBody>
          <a:bodyPr>
            <a:normAutofit fontScale="90000"/>
          </a:bodyPr>
          <a:lstStyle/>
          <a:p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</a:t>
            </a:r>
            <a:b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(BASE PAPER)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E57DB3-7B9E-20A1-EBE2-B2E474F5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C75AC3-81CB-7954-8D09-7490B9146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09800"/>
            <a:ext cx="4778154" cy="321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37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9B3E9-C43F-7C19-2793-130B4B7B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603466"/>
            <a:ext cx="5806440" cy="856396"/>
          </a:xfrm>
        </p:spPr>
        <p:txBody>
          <a:bodyPr>
            <a:normAutofit/>
          </a:bodyPr>
          <a:lstStyle/>
          <a:p>
            <a:r>
              <a:rPr lang="en-IN" sz="4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PAPER RESULT</a:t>
            </a:r>
            <a:endParaRPr lang="en-IN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CD751B-DC2E-2663-A671-CB7764A02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48" r="13393" b="16317"/>
          <a:stretch/>
        </p:blipFill>
        <p:spPr>
          <a:xfrm>
            <a:off x="381000" y="2057400"/>
            <a:ext cx="3733801" cy="29718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D878B-D766-E001-9D46-39372F7D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6AC0A6-325E-9431-B4C7-0BA2AE757B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37" r="6555"/>
          <a:stretch/>
        </p:blipFill>
        <p:spPr>
          <a:xfrm>
            <a:off x="4267200" y="1977212"/>
            <a:ext cx="4419600" cy="32805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9628EB-344B-8E7E-0E01-7AFF2C225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5482996"/>
            <a:ext cx="6629400" cy="61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963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932688"/>
            <a:ext cx="8229600" cy="51511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latin typeface="Times New Roman" pitchFamily="18" charset="0"/>
                <a:cs typeface="Times New Roman" pitchFamily="18" charset="0"/>
              </a:rPr>
              <a:t>LITERATURE SURVEY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46005-5A1E-4F93-D5C8-D9AAA1BFF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5FE578F-B0CA-0318-E193-B6473CDF6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180303"/>
              </p:ext>
            </p:extLst>
          </p:nvPr>
        </p:nvGraphicFramePr>
        <p:xfrm>
          <a:off x="685802" y="1981200"/>
          <a:ext cx="8077198" cy="419099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505401">
                  <a:extLst>
                    <a:ext uri="{9D8B030D-6E8A-4147-A177-3AD203B41FA5}">
                      <a16:colId xmlns:a16="http://schemas.microsoft.com/office/drawing/2014/main" val="1595530799"/>
                    </a:ext>
                  </a:extLst>
                </a:gridCol>
                <a:gridCol w="2009197">
                  <a:extLst>
                    <a:ext uri="{9D8B030D-6E8A-4147-A177-3AD203B41FA5}">
                      <a16:colId xmlns:a16="http://schemas.microsoft.com/office/drawing/2014/main" val="3708130630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209564199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617079515"/>
                    </a:ext>
                  </a:extLst>
                </a:gridCol>
                <a:gridCol w="902229">
                  <a:extLst>
                    <a:ext uri="{9D8B030D-6E8A-4147-A177-3AD203B41FA5}">
                      <a16:colId xmlns:a16="http://schemas.microsoft.com/office/drawing/2014/main" val="2320846108"/>
                    </a:ext>
                  </a:extLst>
                </a:gridCol>
                <a:gridCol w="1840971">
                  <a:extLst>
                    <a:ext uri="{9D8B030D-6E8A-4147-A177-3AD203B41FA5}">
                      <a16:colId xmlns:a16="http://schemas.microsoft.com/office/drawing/2014/main" val="1704118993"/>
                    </a:ext>
                  </a:extLst>
                </a:gridCol>
              </a:tblGrid>
              <a:tr h="621960">
                <a:tc>
                  <a:txBody>
                    <a:bodyPr/>
                    <a:lstStyle/>
                    <a:p>
                      <a:pPr marL="74295" algn="ctr">
                        <a:spcBef>
                          <a:spcPts val="95"/>
                        </a:spcBef>
                      </a:pPr>
                      <a:endParaRPr lang="en-US" sz="1100" b="0" spc="-2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spcBef>
                          <a:spcPts val="95"/>
                        </a:spcBef>
                      </a:pPr>
                      <a:r>
                        <a:rPr lang="en-US" sz="1100" b="0" spc="-2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S.NO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3525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100" b="0" spc="-1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3525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100" b="0" spc="-1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TITLE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marR="8572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9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0" spc="-1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marR="85725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9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spc="-1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TECHNOLOGY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marR="8572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70535" algn="l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470535" algn="l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JOURNAL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100" b="0" spc="-2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100" b="0" spc="-2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IN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INFERENCE</a:t>
                      </a:r>
                    </a:p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92164155"/>
                  </a:ext>
                </a:extLst>
              </a:tr>
              <a:tr h="1381470">
                <a:tc>
                  <a:txBody>
                    <a:bodyPr/>
                    <a:lstStyle/>
                    <a:p>
                      <a:pPr marL="74295" algn="ctr">
                        <a:spcBef>
                          <a:spcPts val="95"/>
                        </a:spcBef>
                      </a:pPr>
                      <a:r>
                        <a:rPr lang="en-US" sz="1000" b="0" spc="-25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N" sz="11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ct val="112000"/>
                        </a:lnSpc>
                        <a:spcBef>
                          <a:spcPts val="95"/>
                        </a:spcBef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ct val="112000"/>
                        </a:lnSpc>
                        <a:spcBef>
                          <a:spcPts val="95"/>
                        </a:spcBef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“Development of a Line Follower Robot for Robotic Competition Purposes”.</a:t>
                      </a:r>
                    </a:p>
                    <a:p>
                      <a:pPr marL="74295" algn="ctr">
                        <a:lnSpc>
                          <a:spcPct val="112000"/>
                        </a:lnSpc>
                        <a:spcBef>
                          <a:spcPts val="95"/>
                        </a:spcBef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3335" algn="ctr">
                        <a:lnSpc>
                          <a:spcPct val="101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3335" algn="ctr">
                        <a:lnSpc>
                          <a:spcPct val="101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“Microcontroller (</a:t>
                      </a:r>
                      <a:r>
                        <a:rPr lang="en-US" sz="1100" b="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Atmega</a:t>
                      </a: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328P)</a:t>
                      </a:r>
                    </a:p>
                    <a:p>
                      <a:pPr marL="13335" algn="ctr">
                        <a:lnSpc>
                          <a:spcPct val="101000"/>
                        </a:lnSpc>
                        <a:spcBef>
                          <a:spcPts val="5"/>
                        </a:spcBef>
                        <a:spcAft>
                          <a:spcPts val="0"/>
                        </a:spcAft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ct val="111000"/>
                        </a:lnSpc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0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ct val="111000"/>
                        </a:lnSpc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Springer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000" b="0" spc="-2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000" b="0" spc="-2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2018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spcBef>
                          <a:spcPts val="95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LFR robot demonstrated high-speed path following with minimal error using a PD controller, but requires further enhancements for handling complex dynamics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99445844"/>
                  </a:ext>
                </a:extLst>
              </a:tr>
              <a:tr h="1078950">
                <a:tc>
                  <a:txBody>
                    <a:bodyPr/>
                    <a:lstStyle/>
                    <a:p>
                      <a:pPr marL="74295" algn="ctr">
                        <a:lnSpc>
                          <a:spcPts val="1220"/>
                        </a:lnSpc>
                      </a:pPr>
                      <a:r>
                        <a:rPr lang="en-US" sz="1100" b="0" spc="-25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N" sz="11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ts val="1235"/>
                        </a:lnSpc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ts val="1235"/>
                        </a:lnSpc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“Leader–Follower Navigation in Obstacle Environments While Preserving Connectivity Without Data Transmission”</a:t>
                      </a:r>
                    </a:p>
                    <a:p>
                      <a:pPr marL="74295" algn="ctr">
                        <a:lnSpc>
                          <a:spcPts val="1235"/>
                        </a:lnSpc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ts val="1235"/>
                        </a:lnSpc>
                      </a:pPr>
                      <a:endParaRPr lang="en-US" sz="1100" b="0" spc="-25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ts val="1235"/>
                        </a:lnSpc>
                      </a:pPr>
                      <a:r>
                        <a:rPr lang="en-US" sz="1100" b="0" spc="-25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</a:t>
                      </a:r>
                      <a:r>
                        <a:rPr lang="en-US" sz="1100" b="0" spc="-35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b="0" spc="-1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Rover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ct val="97000"/>
                        </a:lnSpc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ct val="97000"/>
                        </a:lnSpc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IEEE</a:t>
                      </a:r>
                      <a:r>
                        <a:rPr lang="en-US" sz="1100" b="0" spc="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marL="74295" algn="ctr">
                        <a:lnSpc>
                          <a:spcPct val="97000"/>
                        </a:lnSpc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Transactions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lnSpc>
                          <a:spcPts val="1220"/>
                        </a:lnSpc>
                      </a:pPr>
                      <a:endParaRPr lang="en-US" sz="1100" b="0" spc="-2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lnSpc>
                          <a:spcPts val="1220"/>
                        </a:lnSpc>
                      </a:pPr>
                      <a:r>
                        <a:rPr lang="en-US" sz="1100" b="0" spc="-2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2018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lnSpc>
                          <a:spcPts val="1220"/>
                        </a:lnSpc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lnSpc>
                          <a:spcPts val="1220"/>
                        </a:lnSpc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obstacle environments needs refinement to avoid getting stuck in narrow paths and to regroup more swiftly in open spaces.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59059575"/>
                  </a:ext>
                </a:extLst>
              </a:tr>
              <a:tr h="1108619">
                <a:tc>
                  <a:txBody>
                    <a:bodyPr/>
                    <a:lstStyle/>
                    <a:p>
                      <a:pPr marL="74295" algn="ctr">
                        <a:lnSpc>
                          <a:spcPts val="1220"/>
                        </a:lnSpc>
                      </a:pPr>
                      <a:r>
                        <a:rPr lang="en-US" sz="1100" b="0" spc="-25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</a:t>
                      </a:r>
                      <a:endParaRPr lang="en-IN" sz="1100" b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marR="62865" algn="ctr">
                        <a:tabLst>
                          <a:tab pos="982980" algn="l"/>
                        </a:tabLst>
                      </a:pPr>
                      <a:endParaRPr lang="en-US" sz="1100" b="0" spc="-1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marR="62865" algn="ctr">
                        <a:tabLst>
                          <a:tab pos="982980" algn="l"/>
                        </a:tabLst>
                      </a:pPr>
                      <a:r>
                        <a:rPr lang="en-US" sz="1100" b="0" spc="-1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“Implementation of an Emergency Indicating Line Follower and Obstacle Avoiding Robot”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810" marR="50800" algn="ctr">
                        <a:spcAft>
                          <a:spcPts val="0"/>
                        </a:spcAft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810" marR="50800" algn="ctr"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Emergency Indicating and Obstacle Avoiding</a:t>
                      </a:r>
                    </a:p>
                    <a:p>
                      <a:pPr marL="3810" marR="50800" algn="ctr">
                        <a:spcAft>
                          <a:spcPts val="0"/>
                        </a:spcAft>
                      </a:pP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4295" algn="ctr">
                        <a:lnSpc>
                          <a:spcPct val="97000"/>
                        </a:lnSpc>
                        <a:tabLst>
                          <a:tab pos="1323975" algn="l"/>
                        </a:tabLst>
                      </a:pPr>
                      <a:endParaRPr lang="en-US" sz="1100" b="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4295" algn="ctr">
                        <a:lnSpc>
                          <a:spcPct val="97000"/>
                        </a:lnSpc>
                        <a:tabLst>
                          <a:tab pos="1323975" algn="l"/>
                        </a:tabLst>
                      </a:pPr>
                      <a:r>
                        <a:rPr lang="en-US" sz="1100" b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lnSpc>
                          <a:spcPts val="1220"/>
                        </a:lnSpc>
                      </a:pPr>
                      <a:endParaRPr lang="en-US" sz="1100" b="0" spc="-2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lnSpc>
                          <a:spcPts val="1220"/>
                        </a:lnSpc>
                      </a:pPr>
                      <a:r>
                        <a:rPr lang="en-US" sz="1100" b="0" spc="-2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0485" algn="ctr">
                        <a:lnSpc>
                          <a:spcPts val="1220"/>
                        </a:lnSpc>
                      </a:pPr>
                      <a:endParaRPr lang="en-US" sz="11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70485" algn="ctr">
                        <a:lnSpc>
                          <a:spcPts val="1220"/>
                        </a:lnSpc>
                      </a:pPr>
                      <a:r>
                        <a:rPr lang="en-US" sz="11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Optimal robot speed of 150 mm/s improves obstacle bypass efficiency, but higher speeds reduce line sensor accuracy, increasing path tracking time.</a:t>
                      </a:r>
                      <a:endParaRPr lang="en-IN" sz="11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8509012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331" y="990600"/>
            <a:ext cx="8229600" cy="304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latin typeface="Times New Roman" pitchFamily="18" charset="0"/>
                <a:cs typeface="Times New Roman" pitchFamily="18" charset="0"/>
              </a:rPr>
              <a:t>PROBLEM IDENTIFICATION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2015" y="2057400"/>
            <a:ext cx="8173916" cy="4674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Inaccurate motor control can cause the robot to overshoot or deviate from the line, leading to instability or erratic behavior.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Weaknesses in the robot's chassis, wheel alignment, or wheel traction can hinder its ability to maneuver smoothly or maintain traction on the surface.</a:t>
            </a: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Sensors (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ie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, IR sensor ) may have face issues due to bright conditions that damage the sensors.</a:t>
            </a:r>
          </a:p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Sometimes it can’t identify the right path and may be misdirected  due to some errors.</a:t>
            </a:r>
          </a:p>
          <a:p>
            <a:pPr algn="just">
              <a:lnSpc>
                <a:spcPct val="150000"/>
              </a:lnSpc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D5F34D-CEB5-456C-58C6-D69508962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372D-61F3-8118-8621-967684773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533400"/>
            <a:ext cx="7543800" cy="1450757"/>
          </a:xfrm>
        </p:spPr>
        <p:txBody>
          <a:bodyPr/>
          <a:lstStyle/>
          <a:p>
            <a:pPr algn="ctr"/>
            <a:r>
              <a:rPr lang="en-IN" sz="4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br>
              <a:rPr lang="en-I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FCCAE-C758-46A3-807F-8B0D1A2A2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F1B24-1D45-4AC4-84A0-36D70282F9F3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341B1E-62F3-5156-9C4B-D3A79D1353DF}"/>
              </a:ext>
            </a:extLst>
          </p:cNvPr>
          <p:cNvSpPr txBox="1"/>
          <p:nvPr/>
        </p:nvSpPr>
        <p:spPr>
          <a:xfrm>
            <a:off x="822960" y="1981200"/>
            <a:ext cx="73304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these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obstacles,Implement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robust motor control algorithms to ensure precise movement and trajectory following, minimizing overshoot and erratic behavior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chassis design, optimize wheel alignment, and enhance  wheel traction for smoother maneuvering and improved surface stability, thereby enhancing overall robot control and stability.</a:t>
            </a:r>
          </a:p>
        </p:txBody>
      </p:sp>
    </p:spTree>
    <p:extLst>
      <p:ext uri="{BB962C8B-B14F-4D97-AF65-F5344CB8AC3E}">
        <p14:creationId xmlns:p14="http://schemas.microsoft.com/office/powerpoint/2010/main" val="42814999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940</TotalTime>
  <Words>1405</Words>
  <Application>Microsoft Office PowerPoint</Application>
  <PresentationFormat>On-screen Show (4:3)</PresentationFormat>
  <Paragraphs>201</Paragraphs>
  <Slides>25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Segoe UI</vt:lpstr>
      <vt:lpstr>Times New Roman</vt:lpstr>
      <vt:lpstr>Wingdings</vt:lpstr>
      <vt:lpstr>Retrospect</vt:lpstr>
      <vt:lpstr>PowerPoint Presentation</vt:lpstr>
      <vt:lpstr>AGENDA</vt:lpstr>
      <vt:lpstr>INTRODUCTION</vt:lpstr>
      <vt:lpstr>BASE PAPER EXPLANATION</vt:lpstr>
      <vt:lpstr>BLOCK DIAGRAM  (BASE PAPER)</vt:lpstr>
      <vt:lpstr>BASE PAPER RESULT</vt:lpstr>
      <vt:lpstr>LITERATURE SURVEY</vt:lpstr>
      <vt:lpstr>PROBLEM IDENTIFICATION</vt:lpstr>
      <vt:lpstr>OBJECTIVE </vt:lpstr>
      <vt:lpstr>PROPOSED WORK</vt:lpstr>
      <vt:lpstr>BLOCK DIAGRAM </vt:lpstr>
      <vt:lpstr>PowerPoint Presentation</vt:lpstr>
      <vt:lpstr>HARDWARE COMPONENTS</vt:lpstr>
      <vt:lpstr>HARDWARE DESCRIPTION </vt:lpstr>
      <vt:lpstr>PowerPoint Presentation</vt:lpstr>
      <vt:lpstr>HARDWARE DESCRIPTION</vt:lpstr>
      <vt:lpstr>HARDWARE DESCRIPTION</vt:lpstr>
      <vt:lpstr>HARDWARE DESCRIPTION</vt:lpstr>
      <vt:lpstr>PROGRAM</vt:lpstr>
      <vt:lpstr>PowerPoint Presentation</vt:lpstr>
      <vt:lpstr>OUTPUT</vt:lpstr>
      <vt:lpstr>RESULT AND INFERENCE </vt:lpstr>
      <vt:lpstr>CONCLUSION </vt:lpstr>
      <vt:lpstr>REFERENCE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Balusamy V</cp:lastModifiedBy>
  <cp:revision>22</cp:revision>
  <dcterms:created xsi:type="dcterms:W3CDTF">2024-04-02T17:24:08Z</dcterms:created>
  <dcterms:modified xsi:type="dcterms:W3CDTF">2024-06-25T15:39:19Z</dcterms:modified>
</cp:coreProperties>
</file>

<file path=docProps/thumbnail.jpeg>
</file>